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Encode Sans Black"/>
      <p:bold r:id="rId36"/>
    </p:embeddedFont>
    <p:embeddedFont>
      <p:font typeface="Open Sans Light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penSansLight-regular.fntdata"/><Relationship Id="rId14" Type="http://schemas.openxmlformats.org/officeDocument/2006/relationships/slide" Target="slides/slide9.xml"/><Relationship Id="rId36" Type="http://schemas.openxmlformats.org/officeDocument/2006/relationships/font" Target="fonts/EncodeSansBlack-bold.fntdata"/><Relationship Id="rId17" Type="http://schemas.openxmlformats.org/officeDocument/2006/relationships/slide" Target="slides/slide12.xml"/><Relationship Id="rId39" Type="http://schemas.openxmlformats.org/officeDocument/2006/relationships/font" Target="fonts/OpenSansLight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25fa4985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25fa4985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5fa49859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5fa49859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25fa49859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25fa49859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143d1f8e7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143d1f8e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143d1f8e7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143d1f8e7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143d1f8e7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143d1f8e7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25fa49859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25fa4985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25fa49859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25fa49859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25fa49859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25fa49859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25fa49859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25fa49859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5dead5e10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5dead5e10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25fa49859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25fa49859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25fa49859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25fa49859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5fa49859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5fa49859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25fa49859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25fa49859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143d1f8e7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143d1f8e7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143d1f8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143d1f8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28f81ce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28f81c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25938521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2593852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2593852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2593852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25938521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25938521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26754e6a5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626754e6a5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25938521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25938521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26754e6a5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26754e6a5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143d1f8e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143d1f8e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143d1f8e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143d1f8e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25fa498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25fa498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5fa4985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5fa4985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143d1f8e7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143d1f8e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bg>
      <p:bgPr>
        <a:solidFill>
          <a:srgbClr val="4B2E83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5815" y="4459390"/>
            <a:ext cx="1028700" cy="69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4765675"/>
            <a:ext cx="19050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_RtAngle_7502_RGB.png" id="9" name="Google Shape;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587" y="3004564"/>
            <a:ext cx="2284305" cy="84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671757" y="884868"/>
            <a:ext cx="69723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Content">
  <p:cSld name="Header + Content">
    <p:bg>
      <p:bgPr>
        <a:solidFill>
          <a:srgbClr val="4B2E83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5815" y="4459390"/>
            <a:ext cx="1028700" cy="69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59305" y="1302544"/>
            <a:ext cx="80769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Bar_RtAngle_7502_RGB.png" id="14" name="Google Shape;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25" y="1078354"/>
            <a:ext cx="1358183" cy="5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Subheader + Content">
  <p:cSld name="Header + Subheader +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59305" y="1740179"/>
            <a:ext cx="8197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671757" y="1298000"/>
            <a:ext cx="8184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48401" y="4765675"/>
            <a:ext cx="19050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_RtAngle_7502_RGB.png" id="20" name="Google Shape;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25" y="1078354"/>
            <a:ext cx="1358183" cy="502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671757" y="273802"/>
            <a:ext cx="81846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Graphic">
  <p:cSld name="Header + Graphic">
    <p:bg>
      <p:bgPr>
        <a:solidFill>
          <a:srgbClr val="4B2E8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48401" y="4765675"/>
            <a:ext cx="190500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>
            <p:ph idx="2" type="chart"/>
          </p:nvPr>
        </p:nvSpPr>
        <p:spPr>
          <a:xfrm>
            <a:off x="766763" y="1302544"/>
            <a:ext cx="80217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Bar_RtAngle_7502_RGB.png" id="25" name="Google Shape;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25" y="1078354"/>
            <a:ext cx="1358183" cy="5028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B2E8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opencv.org/master/d9/db0/tutorial_hough_lines.html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671757" y="884868"/>
            <a:ext cx="6972300" cy="198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 Tube Bending Week 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New Method</a:t>
            </a:r>
            <a:endParaRPr sz="2800"/>
          </a:p>
        </p:txBody>
      </p:sp>
      <p:sp>
        <p:nvSpPr>
          <p:cNvPr id="118" name="Google Shape;118;p17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29700" y="1057500"/>
            <a:ext cx="42153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chemeClr val="lt2"/>
                </a:solidFill>
              </a:rPr>
              <a:t>Image preprocessing. (subtraction, edge detection, etc)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Use </a:t>
            </a:r>
            <a:r>
              <a:rPr b="1" lang="en">
                <a:solidFill>
                  <a:schemeClr val="lt2"/>
                </a:solidFill>
              </a:rPr>
              <a:t>HoughLines</a:t>
            </a:r>
            <a:r>
              <a:rPr lang="en">
                <a:solidFill>
                  <a:schemeClr val="lt2"/>
                </a:solidFill>
              </a:rPr>
              <a:t> method to automatically find the straight lines.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https://docs.opencv.org/master/d9/db0/tutorial_hough_lines.html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Process the HoughLines output and calculate the angle for both part1 and part2.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300" y="1057500"/>
            <a:ext cx="4770701" cy="32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6162225" y="435587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16 cm * 10 cm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New Method</a:t>
            </a:r>
            <a:endParaRPr sz="2800"/>
          </a:p>
        </p:txBody>
      </p:sp>
      <p:sp>
        <p:nvSpPr>
          <p:cNvPr id="127" name="Google Shape;127;p18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5307400" y="1624525"/>
            <a:ext cx="27237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4202700" y="1189125"/>
            <a:ext cx="42153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400" y="1189125"/>
            <a:ext cx="28575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idx="2" type="body"/>
          </p:nvPr>
        </p:nvSpPr>
        <p:spPr>
          <a:xfrm>
            <a:off x="329700" y="1057500"/>
            <a:ext cx="42153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HoughLine explanation: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For a point (x, y), define the family of lines that goes through that point as: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 = x·cos θ + y·sin θ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New Method</a:t>
            </a:r>
            <a:endParaRPr sz="2800"/>
          </a:p>
        </p:txBody>
      </p:sp>
      <p:sp>
        <p:nvSpPr>
          <p:cNvPr id="137" name="Google Shape;137;p19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29700" y="1057500"/>
            <a:ext cx="42153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HoughLine explanation: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For a point (x, y), define the family of lines that goes through that point as: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 = x·cos θ + y·sin θ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D</a:t>
            </a:r>
            <a:r>
              <a:rPr lang="en">
                <a:solidFill>
                  <a:schemeClr val="lt2"/>
                </a:solidFill>
              </a:rPr>
              <a:t>o the same operation above for all the points in an image. If the curves of two different points intersect, that means that both points belong to a same line.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5307400" y="1624525"/>
            <a:ext cx="27237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>
            <p:ph idx="2" type="body"/>
          </p:nvPr>
        </p:nvSpPr>
        <p:spPr>
          <a:xfrm>
            <a:off x="4202700" y="1189125"/>
            <a:ext cx="42153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400" y="1189125"/>
            <a:ext cx="28575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400" y="3286038"/>
            <a:ext cx="28575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Previous Result Reviewed</a:t>
            </a:r>
            <a:endParaRPr sz="2800"/>
          </a:p>
        </p:txBody>
      </p:sp>
      <p:sp>
        <p:nvSpPr>
          <p:cNvPr id="148" name="Google Shape;148;p20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329700" y="1057500"/>
            <a:ext cx="45777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Char char="❖"/>
            </a:pPr>
            <a:r>
              <a:rPr lang="en">
                <a:solidFill>
                  <a:schemeClr val="lt2"/>
                </a:solidFill>
              </a:rPr>
              <a:t>Errors are above 0.4 for all the 8 bends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Char char="❖"/>
            </a:pPr>
            <a:r>
              <a:rPr lang="en">
                <a:solidFill>
                  <a:schemeClr val="lt2"/>
                </a:solidFill>
              </a:rPr>
              <a:t>However all the errors are around 0.4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51727" l="10192" r="61406" t="3973"/>
          <a:stretch/>
        </p:blipFill>
        <p:spPr>
          <a:xfrm>
            <a:off x="4984575" y="1202000"/>
            <a:ext cx="3953827" cy="350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Previous Result Reviewed</a:t>
            </a:r>
            <a:endParaRPr sz="2800"/>
          </a:p>
        </p:txBody>
      </p:sp>
      <p:sp>
        <p:nvSpPr>
          <p:cNvPr id="156" name="Google Shape;156;p21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329700" y="1057500"/>
            <a:ext cx="45777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Char char="❖"/>
            </a:pPr>
            <a:r>
              <a:rPr lang="en">
                <a:solidFill>
                  <a:schemeClr val="lt2"/>
                </a:solidFill>
              </a:rPr>
              <a:t>Errors are above 0.4 for all the 8 bends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Char char="❖"/>
            </a:pPr>
            <a:r>
              <a:rPr lang="en">
                <a:solidFill>
                  <a:schemeClr val="lt2"/>
                </a:solidFill>
              </a:rPr>
              <a:t>However all the errors are around 0.4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Char char="❖"/>
            </a:pPr>
            <a:r>
              <a:rPr lang="en">
                <a:solidFill>
                  <a:schemeClr val="lt2"/>
                </a:solidFill>
                <a:highlight>
                  <a:srgbClr val="FF0000"/>
                </a:highlight>
              </a:rPr>
              <a:t>Could be Part 2 not 90 degrees</a:t>
            </a:r>
            <a:endParaRPr>
              <a:solidFill>
                <a:schemeClr val="lt2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highlight>
                <a:srgbClr val="FF0000"/>
              </a:highlight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Char char="❖"/>
            </a:pPr>
            <a:r>
              <a:rPr lang="en">
                <a:solidFill>
                  <a:schemeClr val="lt2"/>
                </a:solidFill>
              </a:rPr>
              <a:t>Try the new method and the errors are</a:t>
            </a:r>
            <a:endParaRPr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lang="en" sz="1200">
                <a:solidFill>
                  <a:schemeClr val="lt2"/>
                </a:solidFill>
              </a:rPr>
              <a:t>tube 1: -0.068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lang="en" sz="1200">
                <a:solidFill>
                  <a:schemeClr val="lt2"/>
                </a:solidFill>
              </a:rPr>
              <a:t>tube 2:  0.053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lang="en" sz="1200">
                <a:solidFill>
                  <a:schemeClr val="lt2"/>
                </a:solidFill>
              </a:rPr>
              <a:t>tube 3: -0.033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lang="en" sz="1200">
                <a:solidFill>
                  <a:schemeClr val="lt2"/>
                </a:solidFill>
              </a:rPr>
              <a:t>tube 4:  0.057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lang="en" sz="1200">
                <a:solidFill>
                  <a:schemeClr val="lt2"/>
                </a:solidFill>
              </a:rPr>
              <a:t>tube 5:  0.039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lang="en" sz="1200">
                <a:solidFill>
                  <a:schemeClr val="lt2"/>
                </a:solidFill>
              </a:rPr>
              <a:t>tube 6:  0.100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lang="en" sz="1200">
                <a:solidFill>
                  <a:schemeClr val="lt2"/>
                </a:solidFill>
              </a:rPr>
              <a:t>tube 7:  0.015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lang="en" sz="1200">
                <a:solidFill>
                  <a:schemeClr val="lt2"/>
                </a:solidFill>
              </a:rPr>
              <a:t>tube 8: -0.056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675" y="997850"/>
            <a:ext cx="4812975" cy="32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6162225" y="435587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16 cm * 10 cm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Current Week</a:t>
            </a:r>
            <a:endParaRPr sz="2800"/>
          </a:p>
        </p:txBody>
      </p:sp>
      <p:sp>
        <p:nvSpPr>
          <p:cNvPr id="165" name="Google Shape;165;p22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59305" y="1302544"/>
            <a:ext cx="8076900" cy="30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❖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Calibrated the frame, camera holder and the tube horizontal position.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❖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Take images with 2k camera at 42 inches height.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❖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Use the n</a:t>
            </a: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ew method and the errors are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b="0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tube 1: -0.024</a:t>
            </a:r>
            <a:endParaRPr b="0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b="0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tube 2:  0.098</a:t>
            </a:r>
            <a:endParaRPr b="0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b="0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tube 3:  0.004</a:t>
            </a:r>
            <a:endParaRPr b="0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b="0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tube 4:  0.063</a:t>
            </a:r>
            <a:endParaRPr b="0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b="0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tube 5: -0.012</a:t>
            </a:r>
            <a:endParaRPr b="0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b="0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tube 6:  0.026</a:t>
            </a:r>
            <a:endParaRPr b="0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b="0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tube 7:  0.005</a:t>
            </a:r>
            <a:endParaRPr b="0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Char char="➢"/>
            </a:pPr>
            <a:r>
              <a:rPr b="0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tube 8: -0.029</a:t>
            </a:r>
            <a:endParaRPr b="0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b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en" sz="1400">
                <a:latin typeface="Arial"/>
                <a:ea typeface="Arial"/>
                <a:cs typeface="Arial"/>
                <a:sym typeface="Arial"/>
              </a:rPr>
            </a:b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for Error</a:t>
            </a:r>
            <a:endParaRPr sz="2800"/>
          </a:p>
        </p:txBody>
      </p:sp>
      <p:sp>
        <p:nvSpPr>
          <p:cNvPr id="172" name="Google Shape;172;p23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099300" y="1086400"/>
            <a:ext cx="29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T</a:t>
            </a:r>
            <a:r>
              <a:rPr b="1" lang="en" sz="1800">
                <a:solidFill>
                  <a:schemeClr val="lt2"/>
                </a:solidFill>
              </a:rPr>
              <a:t>ube 1: -0.024</a:t>
            </a:r>
            <a:endParaRPr b="1"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6232"/>
            <a:ext cx="3931800" cy="32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1520875" y="144642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1856232"/>
            <a:ext cx="3931919" cy="32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for Error</a:t>
            </a:r>
            <a:endParaRPr sz="2800"/>
          </a:p>
        </p:txBody>
      </p:sp>
      <p:sp>
        <p:nvSpPr>
          <p:cNvPr id="182" name="Google Shape;182;p24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3099300" y="1086400"/>
            <a:ext cx="29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Tube 2:  0.098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1520875" y="144642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6232"/>
            <a:ext cx="3931923" cy="329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380" y="1856232"/>
            <a:ext cx="3647739" cy="32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for Error</a:t>
            </a:r>
            <a:endParaRPr sz="2800"/>
          </a:p>
        </p:txBody>
      </p:sp>
      <p:sp>
        <p:nvSpPr>
          <p:cNvPr id="192" name="Google Shape;192;p25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099300" y="1086400"/>
            <a:ext cx="29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Tube</a:t>
            </a:r>
            <a:r>
              <a:rPr b="1" lang="en" sz="1800">
                <a:solidFill>
                  <a:schemeClr val="lt2"/>
                </a:solidFill>
              </a:rPr>
              <a:t> 3:  0.004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1520875" y="144642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6232"/>
            <a:ext cx="3931923" cy="329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380" y="1856232"/>
            <a:ext cx="3647739" cy="32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for Error</a:t>
            </a:r>
            <a:endParaRPr sz="2800"/>
          </a:p>
        </p:txBody>
      </p:sp>
      <p:sp>
        <p:nvSpPr>
          <p:cNvPr id="202" name="Google Shape;202;p26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3099300" y="1086400"/>
            <a:ext cx="29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Tube </a:t>
            </a:r>
            <a:r>
              <a:rPr b="1" lang="en" sz="1800">
                <a:solidFill>
                  <a:schemeClr val="lt2"/>
                </a:solidFill>
              </a:rPr>
              <a:t>4:  0.063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1520875" y="144642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6232"/>
            <a:ext cx="3931923" cy="329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380" y="1856232"/>
            <a:ext cx="3647739" cy="32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" type="body"/>
          </p:nvPr>
        </p:nvSpPr>
        <p:spPr>
          <a:xfrm>
            <a:off x="659300" y="1302551"/>
            <a:ext cx="8076900" cy="372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Camera </a:t>
            </a: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not pe</a:t>
            </a: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rpendicular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Frame angle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Camera holder (on the frame) angle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Camera holder (on the camera) angle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Tube position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Tube holder angle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Horizontal calibration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Camera intrinsic error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Lighting (color, strength)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Height from camera to tube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 image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Possible Error Sources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for Error</a:t>
            </a:r>
            <a:endParaRPr sz="2800"/>
          </a:p>
        </p:txBody>
      </p:sp>
      <p:sp>
        <p:nvSpPr>
          <p:cNvPr id="212" name="Google Shape;212;p27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3099300" y="1086400"/>
            <a:ext cx="29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Tube </a:t>
            </a:r>
            <a:r>
              <a:rPr b="1" lang="en" sz="1800">
                <a:solidFill>
                  <a:schemeClr val="lt2"/>
                </a:solidFill>
              </a:rPr>
              <a:t>5: -0.012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1520875" y="144642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6232"/>
            <a:ext cx="3931923" cy="329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380" y="1856232"/>
            <a:ext cx="3647739" cy="32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for Error</a:t>
            </a:r>
            <a:endParaRPr sz="2800"/>
          </a:p>
        </p:txBody>
      </p:sp>
      <p:sp>
        <p:nvSpPr>
          <p:cNvPr id="222" name="Google Shape;222;p28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3099300" y="1086400"/>
            <a:ext cx="29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Tube </a:t>
            </a:r>
            <a:r>
              <a:rPr b="1" lang="en" sz="1800">
                <a:solidFill>
                  <a:schemeClr val="lt2"/>
                </a:solidFill>
              </a:rPr>
              <a:t>6:  0.026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1520875" y="144642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6232"/>
            <a:ext cx="3931923" cy="329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380" y="1856232"/>
            <a:ext cx="3647739" cy="32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for Error</a:t>
            </a:r>
            <a:endParaRPr sz="2800"/>
          </a:p>
        </p:txBody>
      </p:sp>
      <p:sp>
        <p:nvSpPr>
          <p:cNvPr id="232" name="Google Shape;232;p29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3099300" y="1086400"/>
            <a:ext cx="29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Tube </a:t>
            </a:r>
            <a:r>
              <a:rPr b="1" lang="en" sz="1800">
                <a:solidFill>
                  <a:schemeClr val="lt2"/>
                </a:solidFill>
              </a:rPr>
              <a:t>7:  0.005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1520875" y="144642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6232"/>
            <a:ext cx="3931923" cy="329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380" y="1856232"/>
            <a:ext cx="3647739" cy="32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for Error</a:t>
            </a:r>
            <a:endParaRPr sz="2800"/>
          </a:p>
        </p:txBody>
      </p:sp>
      <p:sp>
        <p:nvSpPr>
          <p:cNvPr id="242" name="Google Shape;242;p30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3099300" y="1086400"/>
            <a:ext cx="29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Tube </a:t>
            </a:r>
            <a:r>
              <a:rPr b="1" lang="en" sz="1800">
                <a:solidFill>
                  <a:schemeClr val="lt2"/>
                </a:solidFill>
              </a:rPr>
              <a:t>8: -0.029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1520875" y="144642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6232"/>
            <a:ext cx="3931923" cy="329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380" y="1856232"/>
            <a:ext cx="3647739" cy="32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Insights</a:t>
            </a:r>
            <a:endParaRPr sz="2800"/>
          </a:p>
        </p:txBody>
      </p:sp>
      <p:sp>
        <p:nvSpPr>
          <p:cNvPr id="252" name="Google Shape;252;p31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659300" y="1302551"/>
            <a:ext cx="8076900" cy="372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New method works for now. (8 tubes and both cameras)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HoughtLine method requires some parameters to specify the “quality” of the lines it can find. </a:t>
            </a:r>
            <a:r>
              <a:rPr lang="en" sz="1800">
                <a:solidFill>
                  <a:schemeClr val="lt2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The current parameter works as long as the setting does not change too much.</a:t>
            </a:r>
            <a:endParaRPr sz="1800">
              <a:solidFill>
                <a:schemeClr val="lt2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code is also automated right now, no need to manually find the separation points. Though change from Matlab to Python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Tilted bend experiment	(Bend 1)</a:t>
            </a:r>
            <a:endParaRPr/>
          </a:p>
        </p:txBody>
      </p:sp>
      <p:sp>
        <p:nvSpPr>
          <p:cNvPr id="259" name="Google Shape;259;p32"/>
          <p:cNvSpPr txBox="1"/>
          <p:nvPr/>
        </p:nvSpPr>
        <p:spPr>
          <a:xfrm>
            <a:off x="364650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Tilted down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0.4187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6411475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Tilted up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-0.0494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3426500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Tilt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-0.094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900" y="1296653"/>
            <a:ext cx="2704276" cy="221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50" y="1274775"/>
            <a:ext cx="2704276" cy="22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975" y="1273025"/>
            <a:ext cx="2704300" cy="22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3628500" y="462972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Tilted bend experiment	(Bend 2)</a:t>
            </a:r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364650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Tilted down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0.1386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6411475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Tilted up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0.0686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3426500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Tilt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0.0642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3628500" y="462972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5033"/>
            <a:ext cx="2805154" cy="230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954" y="1175033"/>
            <a:ext cx="2761217" cy="230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571" y="1175033"/>
            <a:ext cx="2802312" cy="2306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Tilted bend experiment	(Bend 3)</a:t>
            </a:r>
            <a:endParaRPr/>
          </a:p>
        </p:txBody>
      </p:sp>
      <p:sp>
        <p:nvSpPr>
          <p:cNvPr id="283" name="Google Shape;283;p34"/>
          <p:cNvSpPr txBox="1"/>
          <p:nvPr/>
        </p:nvSpPr>
        <p:spPr>
          <a:xfrm>
            <a:off x="364650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Tilted down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0.4958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6411475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Tilted up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0.0022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3426500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Tilt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-0.05506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3628500" y="462972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499" y="1175033"/>
            <a:ext cx="2775206" cy="230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5033"/>
            <a:ext cx="2752342" cy="230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105" y="1175033"/>
            <a:ext cx="2773183" cy="230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Tilted bend experiment	(Bend 4)</a:t>
            </a:r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364650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Tilted down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0.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5397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6411475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Tilted up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-0.27879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3426500" y="3633450"/>
            <a:ext cx="2423700" cy="74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Tilt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: 0.0522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3628500" y="4598400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 cm * 8 cm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499" y="1175033"/>
            <a:ext cx="2768213" cy="230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5033"/>
            <a:ext cx="2777138" cy="230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112" y="1175033"/>
            <a:ext cx="2743364" cy="230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idx="1" type="body"/>
          </p:nvPr>
        </p:nvSpPr>
        <p:spPr>
          <a:xfrm>
            <a:off x="659305" y="1302544"/>
            <a:ext cx="8076900" cy="30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Font typeface="Arial"/>
              <a:buChar char="❖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Neutral orientation and upward tilt perform better in angle error is better than downward tilt probably because of sharper/more focus on the bend in those orientations.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6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Possible Error Sources</a:t>
            </a:r>
            <a:endParaRPr sz="2800"/>
          </a:p>
        </p:txBody>
      </p:sp>
      <p:grpSp>
        <p:nvGrpSpPr>
          <p:cNvPr id="52" name="Google Shape;52;p10"/>
          <p:cNvGrpSpPr/>
          <p:nvPr/>
        </p:nvGrpSpPr>
        <p:grpSpPr>
          <a:xfrm>
            <a:off x="671749" y="1198101"/>
            <a:ext cx="5030830" cy="3814240"/>
            <a:chOff x="3719925" y="1257375"/>
            <a:chExt cx="5424075" cy="3808527"/>
          </a:xfrm>
        </p:grpSpPr>
        <p:pic>
          <p:nvPicPr>
            <p:cNvPr id="53" name="Google Shape;53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57925" y="1257376"/>
              <a:ext cx="3086075" cy="3808526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54" name="Google Shape;54;p10"/>
            <p:cNvCxnSpPr/>
            <p:nvPr/>
          </p:nvCxnSpPr>
          <p:spPr>
            <a:xfrm rot="10800000">
              <a:off x="5090175" y="1447800"/>
              <a:ext cx="2379300" cy="321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" name="Google Shape;55;p10"/>
            <p:cNvCxnSpPr/>
            <p:nvPr/>
          </p:nvCxnSpPr>
          <p:spPr>
            <a:xfrm rot="10800000">
              <a:off x="5120300" y="3459775"/>
              <a:ext cx="2193300" cy="156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" name="Google Shape;56;p10"/>
            <p:cNvSpPr txBox="1"/>
            <p:nvPr/>
          </p:nvSpPr>
          <p:spPr>
            <a:xfrm>
              <a:off x="4015675" y="1257375"/>
              <a:ext cx="10746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Camera</a:t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7;p10"/>
            <p:cNvSpPr txBox="1"/>
            <p:nvPr/>
          </p:nvSpPr>
          <p:spPr>
            <a:xfrm>
              <a:off x="3719925" y="4157350"/>
              <a:ext cx="13890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LED box for lighting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8" name="Google Shape;58;p10"/>
            <p:cNvCxnSpPr/>
            <p:nvPr/>
          </p:nvCxnSpPr>
          <p:spPr>
            <a:xfrm rot="10800000">
              <a:off x="5120640" y="4485250"/>
              <a:ext cx="1545000" cy="22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" name="Google Shape;59;p10"/>
            <p:cNvSpPr txBox="1"/>
            <p:nvPr/>
          </p:nvSpPr>
          <p:spPr>
            <a:xfrm>
              <a:off x="4015675" y="3179300"/>
              <a:ext cx="1074600" cy="5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Bend of Tube</a:t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659300" y="1302552"/>
            <a:ext cx="80769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Font typeface="Arial"/>
              <a:buChar char="❖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We achieved errors below threshold error value after correcting the orientations using torpedo leveller.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Font typeface="Arial"/>
              <a:buChar char="❖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We automated the process using houghlines and boundary conditions.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Font typeface="Arial"/>
              <a:buChar char="❖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We now have to conduct the process for different varying conditions.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7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Possible Error Sources</a:t>
            </a:r>
            <a:endParaRPr sz="2800"/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700" y="1213183"/>
            <a:ext cx="2862050" cy="381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600" y="1213183"/>
            <a:ext cx="2862050" cy="381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659305" y="1302544"/>
            <a:ext cx="8076900" cy="30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Camera not perpendicular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Calibrated the frame, two camera holders. </a:t>
            </a:r>
            <a:r>
              <a:rPr b="0" lang="en" sz="1400">
                <a:solidFill>
                  <a:schemeClr val="lt2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(Use Torpedo Level  right now)</a:t>
            </a:r>
            <a:endParaRPr b="0" sz="1400">
              <a:solidFill>
                <a:schemeClr val="lt2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Tube position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Calibrated the tube to be horizontal. </a:t>
            </a:r>
            <a:r>
              <a:rPr b="0" lang="en" sz="1400">
                <a:solidFill>
                  <a:schemeClr val="lt2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(Use Torpedo Level  right now)</a:t>
            </a:r>
            <a:endParaRPr b="0" sz="1400">
              <a:solidFill>
                <a:schemeClr val="lt2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Stronger backlight is preferred.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➢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Retake the background image if the setting is changed.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671756" y="278633"/>
            <a:ext cx="80646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To Eliminate Errors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Previous Method</a:t>
            </a:r>
            <a:endParaRPr sz="2800"/>
          </a:p>
        </p:txBody>
      </p:sp>
      <p:grpSp>
        <p:nvGrpSpPr>
          <p:cNvPr id="78" name="Google Shape;78;p13"/>
          <p:cNvGrpSpPr/>
          <p:nvPr/>
        </p:nvGrpSpPr>
        <p:grpSpPr>
          <a:xfrm>
            <a:off x="4605726" y="1159050"/>
            <a:ext cx="4538272" cy="3984446"/>
            <a:chOff x="4605726" y="1158975"/>
            <a:chExt cx="4538272" cy="3984446"/>
          </a:xfrm>
        </p:grpSpPr>
        <p:pic>
          <p:nvPicPr>
            <p:cNvPr id="79" name="Google Shape;79;p13"/>
            <p:cNvPicPr preferRelativeResize="0"/>
            <p:nvPr/>
          </p:nvPicPr>
          <p:blipFill rotWithShape="1">
            <a:blip r:embed="rId3">
              <a:alphaModFix/>
            </a:blip>
            <a:srcRect b="0" l="24064" r="0" t="0"/>
            <a:stretch/>
          </p:blipFill>
          <p:spPr>
            <a:xfrm>
              <a:off x="4605726" y="1158975"/>
              <a:ext cx="4538272" cy="3984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3"/>
            <p:cNvSpPr txBox="1"/>
            <p:nvPr/>
          </p:nvSpPr>
          <p:spPr>
            <a:xfrm>
              <a:off x="5297750" y="2610325"/>
              <a:ext cx="8628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Part </a:t>
              </a:r>
              <a:r>
                <a:rPr b="1" lang="en" sz="1800">
                  <a:solidFill>
                    <a:srgbClr val="FF0000"/>
                  </a:solidFill>
                </a:rPr>
                <a:t>1</a:t>
              </a:r>
              <a:endParaRPr b="1" sz="1800">
                <a:solidFill>
                  <a:srgbClr val="FF0000"/>
                </a:solidFill>
              </a:endParaRPr>
            </a:p>
          </p:txBody>
        </p:sp>
        <p:sp>
          <p:nvSpPr>
            <p:cNvPr id="81" name="Google Shape;81;p13"/>
            <p:cNvSpPr txBox="1"/>
            <p:nvPr/>
          </p:nvSpPr>
          <p:spPr>
            <a:xfrm>
              <a:off x="7732100" y="3432800"/>
              <a:ext cx="976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Part 2</a:t>
              </a:r>
              <a:endParaRPr b="1" sz="1800">
                <a:solidFill>
                  <a:srgbClr val="FF0000"/>
                </a:solidFill>
              </a:endParaRPr>
            </a:p>
          </p:txBody>
        </p:sp>
      </p:grpSp>
      <p:sp>
        <p:nvSpPr>
          <p:cNvPr id="82" name="Google Shape;82;p13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29700" y="1057500"/>
            <a:ext cx="42153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Image preprocessing. (subtraction, edge detection, etc)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Manually Separating the inner and outer edge from part 1.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Use Least square to fit all the data points to get the slope, transform to angle.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Previous Method</a:t>
            </a:r>
            <a:endParaRPr sz="2800"/>
          </a:p>
        </p:txBody>
      </p:sp>
      <p:sp>
        <p:nvSpPr>
          <p:cNvPr id="89" name="Google Shape;89;p14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329700" y="1057500"/>
            <a:ext cx="42153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Image preprocessing. (subtraction, edge detection, etc)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300" y="1057500"/>
            <a:ext cx="4770701" cy="32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6162225" y="435587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16 cm * 10 cm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Previous Method</a:t>
            </a:r>
            <a:endParaRPr sz="2800"/>
          </a:p>
        </p:txBody>
      </p:sp>
      <p:sp>
        <p:nvSpPr>
          <p:cNvPr id="98" name="Google Shape;98;p15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29700" y="1057500"/>
            <a:ext cx="42153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Image preprocessing. (subtraction, edge detection, etc)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Manually Separating the inner and outer edge from part 1.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Use Least square to fit all the data points to get the slope, transform to angle.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300" y="1057500"/>
            <a:ext cx="4770701" cy="32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6162225" y="4355875"/>
            <a:ext cx="188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16 cm * 10 cm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02" name="Google Shape;102;p15"/>
          <p:cNvCxnSpPr/>
          <p:nvPr/>
        </p:nvCxnSpPr>
        <p:spPr>
          <a:xfrm>
            <a:off x="6618575" y="1904125"/>
            <a:ext cx="510900" cy="15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000" y="1508608"/>
            <a:ext cx="4598997" cy="3066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671756" y="278633"/>
            <a:ext cx="8116500" cy="74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Previous Method</a:t>
            </a:r>
            <a:endParaRPr sz="2800"/>
          </a:p>
        </p:txBody>
      </p:sp>
      <p:sp>
        <p:nvSpPr>
          <p:cNvPr id="109" name="Google Shape;109;p16"/>
          <p:cNvSpPr txBox="1"/>
          <p:nvPr/>
        </p:nvSpPr>
        <p:spPr>
          <a:xfrm>
            <a:off x="6252200" y="2480150"/>
            <a:ext cx="86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Part 1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917800" y="4035375"/>
            <a:ext cx="9765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Part 2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356725" y="1320825"/>
            <a:ext cx="42153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29700" y="1057500"/>
            <a:ext cx="42153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chemeClr val="lt2"/>
                </a:solidFill>
              </a:rPr>
              <a:t>Image preprocessing. (subtraction, edge detection, etc)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Manually Separating the inner and outer edge from part 1.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AutoNum type="arabicPeriod"/>
            </a:pPr>
            <a:r>
              <a:rPr b="0"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Use Least square to fit all the data points to get the slope, transform to angle.</a:t>
            </a:r>
            <a:endParaRPr b="0"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Assuming Part 2 is 90 degrees. </a:t>
            </a:r>
            <a:r>
              <a:rPr lang="en">
                <a:solidFill>
                  <a:srgbClr val="FFFFFF"/>
                </a:solidFill>
                <a:highlight>
                  <a:srgbClr val="FF0000"/>
                </a:highlight>
              </a:rPr>
              <a:t>(For some bends we need to capture more data points for Part 1)</a:t>
            </a:r>
            <a:endParaRPr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Use these two angles to calculate the bending angle (or closed angle).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2"/>
                </a:solidFill>
              </a:rPr>
            </a:br>
            <a:br>
              <a:rPr lang="en"/>
            </a:b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